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9"/>
  </p:notesMasterIdLst>
  <p:sldIdLst>
    <p:sldId id="273" r:id="rId6"/>
    <p:sldId id="296" r:id="rId7"/>
    <p:sldId id="311" r:id="rId8"/>
    <p:sldId id="316" r:id="rId9"/>
    <p:sldId id="300" r:id="rId10"/>
    <p:sldId id="309" r:id="rId11"/>
    <p:sldId id="310" r:id="rId12"/>
    <p:sldId id="301" r:id="rId13"/>
    <p:sldId id="294" r:id="rId14"/>
    <p:sldId id="290" r:id="rId15"/>
    <p:sldId id="291" r:id="rId16"/>
    <p:sldId id="304" r:id="rId17"/>
    <p:sldId id="305" r:id="rId18"/>
    <p:sldId id="306" r:id="rId19"/>
    <p:sldId id="312" r:id="rId20"/>
    <p:sldId id="313" r:id="rId21"/>
    <p:sldId id="314" r:id="rId22"/>
    <p:sldId id="315" r:id="rId23"/>
    <p:sldId id="278" r:id="rId24"/>
    <p:sldId id="284" r:id="rId25"/>
    <p:sldId id="285" r:id="rId26"/>
    <p:sldId id="286" r:id="rId27"/>
    <p:sldId id="307" r:id="rId2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2160" y="-60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com/imgres?imgurl=https://4.imimg.com/data4/WJ/KN/ANDROID-39812247/product-500x500.jpeg&amp;imgrefurl=https://www.indiamart.com/proddetail/used-cargo-shipping-container-size-20ft-15996884073.html&amp;docid=fohGUwD8Q1F6dM&amp;tbnid=wzJIuc4TGhxehM:&amp;vet=10ahUKEwjwrdKEsYDlAhWMrZ4KHeFnDs4QMwi-AyhOME4..i&amp;w=500&amp;h=375&amp;hl=en&amp;bih=967&amp;biw=1920&amp;q=cargo%20container&amp;ved=0ahUKEwjwrdKEsYDlAhWMrZ4KHeFnDs4QMwi-AyhOME4&amp;iact=mrc&amp;uact=8"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www.google.com/imgres?imgurl=https://cdn11.bigcommerce.com/s-seh1be8egd/images/stencil/1280x1280/products/198/2232/IMG_0811__95409.1542785197.jpg?c%3D2%26imbypass%3Don&amp;imgrefurl=https://worthycontainer.com/all-containers/40-high-cube-shipping-container-oakland-san-francisco-ca/&amp;docid=5mtVxST6BBKSRM&amp;tbnid=lsHc_WCFVmB92M:&amp;vet=10ahUKEwjwrdKEsYDlAhWMrZ4KHeFnDs4QMwjIAigIMAg..i&amp;w=1280&amp;h=960&amp;hl=en&amp;bih=967&amp;biw=1920&amp;q=cargo%20container&amp;ved=0ahUKEwjwrdKEsYDlAhWMrZ4KHeFnDs4QMwjIAigIMAg&amp;iact=mrc&amp;uact=8" TargetMode="External"/><Relationship Id="rId4" Type="http://schemas.openxmlformats.org/officeDocument/2006/relationships/hyperlink" Target="https://www.google.com/imgres?imgurl=https://westerncontainersales.com/wp-content/uploads/2015/09/Shipping-Container-Sample-Photos-Red-Maroon-Brown-Blue-Shipping-Container-for-Sale-40-Conex-Railbox-Consulting.jpg&amp;imgrefurl=https://westerncontainersales.com/buy-shipping-containers-online/&amp;docid=4xjQTiMyoKaxwM&amp;tbnid=ruMvoNcQ1V-CDM:&amp;vet=10ahUKEwjwrdKEsYDlAhWMrZ4KHeFnDs4QMwi7AigAMAA..i&amp;w=640&amp;h=480&amp;hl=en&amp;bih=967&amp;biw=1920&amp;q=cargo%20container&amp;ved=0ahUKEwjwrdKEsYDlAhWMrZ4KHeFnDs4QMwi7AigAMAA&amp;iact=mrc&amp;uact=8"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m/imgres?imgurl=https://cdn11.bigcommerce.com/s-seh1be8egd/images/stencil/1280x1280/products/198/2232/IMG_0811__95409.1542785197.jpg?c%3D2%26imbypass%3Don&amp;imgrefurl=https://worthycontainer.com/all-containers/40-high-cube-shipping-container-oakland-san-francisco-ca/&amp;docid=5mtVxST6BBKSRM&amp;tbnid=lsHc_WCFVmB92M:&amp;vet=10ahUKEwjwrdKEsYDlAhWMrZ4KHeFnDs4QMwjIAigIMAg..i&amp;w=1280&amp;h=960&amp;hl=en&amp;bih=967&amp;biw=1920&amp;q=cargo%20container&amp;ved=0ahUKEwjwrdKEsYDlAhWMrZ4KHeFnDs4QMwjIAigIMAg&amp;iact=mrc&amp;uact=8" TargetMode="External"/><Relationship Id="rId7" Type="http://schemas.openxmlformats.org/officeDocument/2006/relationships/image" Target="../media/image11.jpeg"/><Relationship Id="rId2" Type="http://schemas.openxmlformats.org/officeDocument/2006/relationships/hyperlink" Target="https://www.google.com/imgres?imgurl=https://westerncontainersales.com/wp-content/uploads/2015/09/Shipping-Container-Sample-Photos-Red-Maroon-Brown-Blue-Shipping-Container-for-Sale-40-Conex-Railbox-Consulting.jpg&amp;imgrefurl=https://westerncontainersales.com/buy-shipping-containers-online/&amp;docid=4xjQTiMyoKaxwM&amp;tbnid=ruMvoNcQ1V-CDM:&amp;vet=10ahUKEwjwrdKEsYDlAhWMrZ4KHeFnDs4QMwi7AigAMAA..i&amp;w=640&amp;h=480&amp;hl=en&amp;bih=967&amp;biw=1920&amp;q=cargo%20container&amp;ved=0ahUKEwjwrdKEsYDlAhWMrZ4KHeFnDs4QMwi7AigAMAA&amp;iact=mrc&amp;uact=8" TargetMode="External"/><Relationship Id="rId1" Type="http://schemas.openxmlformats.org/officeDocument/2006/relationships/slideLayout" Target="../slideLayouts/slideLayout2.xml"/><Relationship Id="rId6" Type="http://schemas.openxmlformats.org/officeDocument/2006/relationships/hyperlink" Target="https://www.google.com/imgres?imgurl=https://draft.clubhousetrailers.com/wp-content/uploads/2019/04/3TrailerShuffle.jpg&amp;imgrefurl=https://clubhousetrailers.com/gallery/semi-trailers/used-semi-trailers-for-sale&amp;docid=7QmX6zTZ_M6z9M&amp;tbnid=PDhy9OZJV4H-BM:&amp;vet=12ahUKEwjz5865soDlAhUSHTQIHXSFDAg4ZBAzKD0wPXoECAEQUw..i&amp;w=4128&amp;h=2322&amp;hl=en&amp;bih=967&amp;biw=1920&amp;q=semi%20trailer&amp;ved=2ahUKEwjz5865soDlAhUSHTQIHXSFDAg4ZBAzKD0wPXoECAEQUw&amp;iact=mrc&amp;uact=8" TargetMode="External"/><Relationship Id="rId5" Type="http://schemas.openxmlformats.org/officeDocument/2006/relationships/image" Target="../media/image10.png"/><Relationship Id="rId4" Type="http://schemas.openxmlformats.org/officeDocument/2006/relationships/hyperlink" Target="https://www.google.com/imgres?imgurl=https://www.stricktrailers.com/wp-content/uploads/2019/07/trailer_clipped-shadow.png&amp;imgrefurl=https://www.stricktrailers.com/products/sheet-post/&amp;docid=GGAEn8fdvOJmwM&amp;tbnid=2z-G7oQtRiye0M:&amp;vet=10ahUKEwjXnbWcsoDlAhUOJzQIHX8yDnUQMwiFASgKMAo..i&amp;w=1278&amp;h=511&amp;hl=en&amp;bih=967&amp;biw=1920&amp;q=semi%20trailer&amp;ved=0ahUKEwjXnbWcsoDlAhUOJzQIHX8yDnUQMwiFASgKMAo&amp;iact=mrc&amp;uact=8"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m/imgres?imgurl=https://cdn11.bigcommerce.com/s-seh1be8egd/images/stencil/1280x1280/products/198/2232/IMG_0811__95409.1542785197.jpg?c%3D2%26imbypass%3Don&amp;imgrefurl=https://worthycontainer.com/all-containers/40-high-cube-shipping-container-oakland-san-francisco-ca/&amp;docid=5mtVxST6BBKSRM&amp;tbnid=lsHc_WCFVmB92M:&amp;vet=10ahUKEwjwrdKEsYDlAhWMrZ4KHeFnDs4QMwjIAigIMAg..i&amp;w=1280&amp;h=960&amp;hl=en&amp;bih=967&amp;biw=1920&amp;q=cargo%20container&amp;ved=0ahUKEwjwrdKEsYDlAhWMrZ4KHeFnDs4QMwjIAigIMAg&amp;iact=mrc&amp;uact=8" TargetMode="External"/><Relationship Id="rId2" Type="http://schemas.openxmlformats.org/officeDocument/2006/relationships/hyperlink" Target="https://www.google.com/imgres?imgurl=https://westerncontainersales.com/wp-content/uploads/2015/09/Shipping-Container-Sample-Photos-Red-Maroon-Brown-Blue-Shipping-Container-for-Sale-40-Conex-Railbox-Consulting.jpg&amp;imgrefurl=https://westerncontainersales.com/buy-shipping-containers-online/&amp;docid=4xjQTiMyoKaxwM&amp;tbnid=ruMvoNcQ1V-CDM:&amp;vet=10ahUKEwjwrdKEsYDlAhWMrZ4KHeFnDs4QMwi7AigAMAA..i&amp;w=640&amp;h=480&amp;hl=en&amp;bih=967&amp;biw=1920&amp;q=cargo%20container&amp;ved=0ahUKEwjwrdKEsYDlAhWMrZ4KHeFnDs4QMwi7AigAMAA&amp;iact=mrc&amp;uact=8" TargetMode="Externa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hyperlink" Target="https://www.google.com/imgres?imgurl=https://cdn11.bigcommerce.com/s-seh1be8egd/images/stencil/1280x1280/products/198/2232/IMG_0811__95409.1542785197.jpg?c%3D2%26imbypass%3Don&amp;imgrefurl=https://worthycontainer.com/all-containers/40-high-cube-shipping-container-oakland-san-francisco-ca/&amp;docid=5mtVxST6BBKSRM&amp;tbnid=lsHc_WCFVmB92M:&amp;vet=10ahUKEwjwrdKEsYDlAhWMrZ4KHeFnDs4QMwjIAigIMAg..i&amp;w=1280&amp;h=960&amp;hl=en&amp;bih=967&amp;biw=1920&amp;q=cargo%20container&amp;ved=0ahUKEwjwrdKEsYDlAhWMrZ4KHeFnDs4QMwjIAigIMAg&amp;iact=mrc&amp;uact=8" TargetMode="External"/><Relationship Id="rId2" Type="http://schemas.openxmlformats.org/officeDocument/2006/relationships/hyperlink" Target="https://www.google.com/imgres?imgurl=https://westerncontainersales.com/wp-content/uploads/2015/09/Shipping-Container-Sample-Photos-Red-Maroon-Brown-Blue-Shipping-Container-for-Sale-40-Conex-Railbox-Consulting.jpg&amp;imgrefurl=https://westerncontainersales.com/buy-shipping-containers-online/&amp;docid=4xjQTiMyoKaxwM&amp;tbnid=ruMvoNcQ1V-CDM:&amp;vet=10ahUKEwjwrdKEsYDlAhWMrZ4KHeFnDs4QMwi7AigAMAA..i&amp;w=640&amp;h=480&amp;hl=en&amp;bih=967&amp;biw=1920&amp;q=cargo%20container&amp;ved=0ahUKEwjwrdKEsYDlAhWMrZ4KHeFnDs4QMwi7AigAMAA&amp;iact=mrc&amp;uact=8"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447800"/>
            <a:ext cx="9144000" cy="609600"/>
          </a:xfrm>
        </p:spPr>
        <p:txBody>
          <a:bodyPr>
            <a:normAutofit/>
          </a:bodyPr>
          <a:lstStyle/>
          <a:p>
            <a:r>
              <a:rPr lang="en-US" b="1" dirty="0" smtClean="0">
                <a:solidFill>
                  <a:schemeClr val="tx1"/>
                </a:solidFill>
              </a:rPr>
              <a:t>October 3, 2019</a:t>
            </a:r>
            <a:endParaRPr lang="en-US" b="1" i="1" dirty="0" smtClean="0">
              <a:solidFill>
                <a:schemeClr val="tx1"/>
              </a:solidFill>
            </a:endParaRPr>
          </a:p>
        </p:txBody>
      </p:sp>
      <p:sp>
        <p:nvSpPr>
          <p:cNvPr id="4" name="Title 3"/>
          <p:cNvSpPr>
            <a:spLocks noGrp="1"/>
          </p:cNvSpPr>
          <p:nvPr>
            <p:ph type="ctrTitle"/>
          </p:nvPr>
        </p:nvSpPr>
        <p:spPr>
          <a:xfrm>
            <a:off x="457200" y="990600"/>
            <a:ext cx="8229600" cy="685800"/>
          </a:xfrm>
        </p:spPr>
        <p:txBody>
          <a:bodyPr/>
          <a:lstStyle/>
          <a:p>
            <a:r>
              <a:rPr lang="en-US" sz="3600" dirty="0" smtClean="0">
                <a:solidFill>
                  <a:schemeClr val="tx1"/>
                </a:solidFill>
              </a:rPr>
              <a:t>Washoe County Board of Adjustment</a:t>
            </a:r>
            <a:endParaRPr lang="en-US" sz="3600" dirty="0">
              <a:solidFill>
                <a:schemeClr val="tx1"/>
              </a:solidFill>
            </a:endParaRPr>
          </a:p>
        </p:txBody>
      </p:sp>
      <p:sp>
        <p:nvSpPr>
          <p:cNvPr id="5" name="Title 2"/>
          <p:cNvSpPr txBox="1">
            <a:spLocks/>
          </p:cNvSpPr>
          <p:nvPr/>
        </p:nvSpPr>
        <p:spPr>
          <a:xfrm>
            <a:off x="1219200" y="76200"/>
            <a:ext cx="7848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r>
              <a:rPr lang="en-US" sz="3600" dirty="0" smtClean="0"/>
              <a:t>WVIO-PLA18-0379 (Hilbert Appeal)</a:t>
            </a:r>
            <a:endParaRPr lang="en-US" sz="36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2443" y="1981199"/>
            <a:ext cx="6336157" cy="4505969"/>
          </a:xfrm>
          <a:prstGeom prst="rect">
            <a:avLst/>
          </a:prstGeom>
          <a:ln w="19050">
            <a:solidFill>
              <a:schemeClr val="accent1"/>
            </a:solidFill>
          </a:ln>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82000" cy="4572000"/>
          </a:xfrm>
        </p:spPr>
        <p:txBody>
          <a:bodyPr>
            <a:noAutofit/>
          </a:bodyPr>
          <a:lstStyle/>
          <a:p>
            <a:r>
              <a:rPr lang="en-US" sz="2800" dirty="0" smtClean="0"/>
              <a:t>Code enforcement (CEO) staff and an Administrative </a:t>
            </a:r>
            <a:r>
              <a:rPr lang="en-US" sz="2800" dirty="0"/>
              <a:t>H</a:t>
            </a:r>
            <a:r>
              <a:rPr lang="en-US" sz="2800" dirty="0" smtClean="0"/>
              <a:t>earing Officer have both confirmed that a code violation exists on the subject property</a:t>
            </a:r>
            <a:endParaRPr lang="en-US" sz="2800" dirty="0"/>
          </a:p>
          <a:p>
            <a:r>
              <a:rPr lang="en-US" sz="2800" dirty="0" smtClean="0"/>
              <a:t>The CEO determined violation by conducting a </a:t>
            </a:r>
            <a:r>
              <a:rPr lang="en-US" sz="2800" dirty="0"/>
              <a:t>f</a:t>
            </a:r>
            <a:r>
              <a:rPr lang="en-US" sz="2800" dirty="0" smtClean="0"/>
              <a:t>ield investigation </a:t>
            </a:r>
          </a:p>
          <a:p>
            <a:r>
              <a:rPr lang="en-US" sz="2800" dirty="0" smtClean="0"/>
              <a:t>The Hearing Officer confirmed violation at the conclusion of an administrative hearing </a:t>
            </a:r>
          </a:p>
          <a:p>
            <a:r>
              <a:rPr lang="en-US" sz="2800" dirty="0" smtClean="0"/>
              <a:t>The property owner has appealed these findings per WCC </a:t>
            </a:r>
            <a:r>
              <a:rPr lang="en-US" sz="2800" dirty="0"/>
              <a:t>Chapter 125, </a:t>
            </a:r>
            <a:r>
              <a:rPr lang="en-US" sz="2800" i="1" dirty="0"/>
              <a:t>Administrative Enforcement </a:t>
            </a:r>
            <a:r>
              <a:rPr lang="en-US" sz="2800" i="1" dirty="0" smtClean="0"/>
              <a:t>Code</a:t>
            </a:r>
            <a:r>
              <a:rPr lang="en-US" sz="2800" dirty="0" smtClean="0"/>
              <a:t> </a:t>
            </a:r>
            <a:endParaRPr lang="en-US" sz="2800" i="1" dirty="0" smtClean="0"/>
          </a:p>
          <a:p>
            <a:endParaRPr lang="en-US" sz="2800" dirty="0" smtClean="0"/>
          </a:p>
          <a:p>
            <a:pPr marL="0" indent="0">
              <a:buNone/>
            </a:pPr>
            <a:endParaRPr lang="en-US" sz="28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3139105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382000" cy="4572000"/>
          </a:xfrm>
        </p:spPr>
        <p:txBody>
          <a:bodyPr>
            <a:noAutofit/>
          </a:bodyPr>
          <a:lstStyle/>
          <a:p>
            <a:r>
              <a:rPr lang="en-US" sz="2800" dirty="0" smtClean="0"/>
              <a:t>Subject property is in “old” Cold Springs at 17690 Roper Ct.</a:t>
            </a:r>
          </a:p>
          <a:p>
            <a:r>
              <a:rPr lang="en-US" sz="2800" dirty="0" smtClean="0"/>
              <a:t>1-acre property surrounded by similar 1-acre properties</a:t>
            </a:r>
          </a:p>
          <a:p>
            <a:r>
              <a:rPr lang="en-US" sz="2800" dirty="0" smtClean="0"/>
              <a:t>Not rural – zoned Low Density Suburban (LDS), a residential zoning district</a:t>
            </a:r>
          </a:p>
          <a:p>
            <a:pPr marL="0" indent="0">
              <a:buNone/>
            </a:pPr>
            <a:r>
              <a:rPr lang="en-US" sz="2800" dirty="0" smtClean="0"/>
              <a:t> </a:t>
            </a:r>
          </a:p>
          <a:p>
            <a:pPr marL="0" indent="0">
              <a:buNone/>
            </a:pPr>
            <a:endParaRPr lang="en-US" sz="28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24281005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2318" y="0"/>
            <a:ext cx="5299364" cy="6858000"/>
          </a:xfrm>
          <a:prstGeom prst="rect">
            <a:avLst/>
          </a:prstGeom>
        </p:spPr>
      </p:pic>
    </p:spTree>
    <p:extLst>
      <p:ext uri="{BB962C8B-B14F-4D97-AF65-F5344CB8AC3E}">
        <p14:creationId xmlns:p14="http://schemas.microsoft.com/office/powerpoint/2010/main" val="1697193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82000" cy="4800600"/>
          </a:xfrm>
        </p:spPr>
        <p:txBody>
          <a:bodyPr>
            <a:noAutofit/>
          </a:bodyPr>
          <a:lstStyle/>
          <a:p>
            <a:pPr hangingPunct="0"/>
            <a:r>
              <a:rPr lang="en-US" sz="2600" dirty="0" smtClean="0"/>
              <a:t>Anonymous complaint received June 22, </a:t>
            </a:r>
            <a:r>
              <a:rPr lang="en-US" sz="2600" dirty="0"/>
              <a:t>2018 alleging the following was occurring at </a:t>
            </a:r>
            <a:r>
              <a:rPr lang="en-US" sz="2600" dirty="0" smtClean="0"/>
              <a:t>17690 Roper Ct:</a:t>
            </a:r>
            <a:endParaRPr lang="en-US" sz="2600" dirty="0"/>
          </a:p>
          <a:p>
            <a:pPr marL="914400" lvl="1" indent="-514350" hangingPunct="0">
              <a:buFont typeface="+mj-lt"/>
              <a:buAutoNum type="arabicPeriod"/>
            </a:pPr>
            <a:r>
              <a:rPr lang="en-US" sz="2400" b="1" dirty="0"/>
              <a:t>That </a:t>
            </a:r>
            <a:r>
              <a:rPr lang="en-US" sz="2400" b="1" dirty="0" smtClean="0"/>
              <a:t>someone was living in a RV;</a:t>
            </a:r>
          </a:p>
          <a:p>
            <a:pPr marL="914400" lvl="1" indent="-514350" hangingPunct="0">
              <a:buFont typeface="+mj-lt"/>
              <a:buAutoNum type="arabicPeriod"/>
            </a:pPr>
            <a:r>
              <a:rPr lang="en-US" sz="2400" b="1" dirty="0" smtClean="0"/>
              <a:t>Storage of unregistered RV’s; and,</a:t>
            </a:r>
          </a:p>
          <a:p>
            <a:pPr marL="914400" lvl="1" indent="-514350" hangingPunct="0">
              <a:buFont typeface="+mj-lt"/>
              <a:buAutoNum type="arabicPeriod"/>
            </a:pPr>
            <a:r>
              <a:rPr lang="en-US" sz="2400" b="1" dirty="0" smtClean="0"/>
              <a:t>Commercial </a:t>
            </a:r>
            <a:r>
              <a:rPr lang="en-US" sz="2400" b="1" dirty="0"/>
              <a:t>vehicles were being stored on the </a:t>
            </a:r>
            <a:r>
              <a:rPr lang="en-US" sz="2400" b="1" dirty="0" smtClean="0"/>
              <a:t>property</a:t>
            </a:r>
          </a:p>
          <a:p>
            <a:r>
              <a:rPr lang="en-US" sz="2600" dirty="0" smtClean="0"/>
              <a:t>Upon investigation, the </a:t>
            </a:r>
            <a:r>
              <a:rPr lang="en-US" sz="2600" dirty="0"/>
              <a:t>CEO confirmed that a commercial vehicle was visibly </a:t>
            </a:r>
            <a:r>
              <a:rPr lang="en-US" sz="2600" dirty="0" smtClean="0"/>
              <a:t>stored </a:t>
            </a:r>
            <a:r>
              <a:rPr lang="en-US" sz="2600" dirty="0"/>
              <a:t>on the property</a:t>
            </a:r>
          </a:p>
          <a:p>
            <a:r>
              <a:rPr lang="en-US" sz="2600" dirty="0" smtClean="0"/>
              <a:t>The other alleged violations were resolved</a:t>
            </a:r>
          </a:p>
          <a:p>
            <a:r>
              <a:rPr lang="en-US" sz="2600" dirty="0"/>
              <a:t>Anonymous </a:t>
            </a:r>
            <a:r>
              <a:rPr lang="en-US" sz="2600" dirty="0" smtClean="0"/>
              <a:t>complainant has continued to call staff weekly to check on the status of the case</a:t>
            </a:r>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14998047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990599"/>
            <a:ext cx="7239000" cy="5012145"/>
          </a:xfrm>
          <a:prstGeom prst="rect">
            <a:avLst/>
          </a:prstGeom>
          <a:ln w="19050">
            <a:solidFill>
              <a:schemeClr val="accent1"/>
            </a:solidFill>
          </a:ln>
        </p:spPr>
      </p:pic>
    </p:spTree>
    <p:extLst>
      <p:ext uri="{BB962C8B-B14F-4D97-AF65-F5344CB8AC3E}">
        <p14:creationId xmlns:p14="http://schemas.microsoft.com/office/powerpoint/2010/main" val="28169852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990600"/>
            <a:ext cx="6705600" cy="5029200"/>
          </a:xfrm>
          <a:prstGeom prst="rect">
            <a:avLst/>
          </a:prstGeom>
          <a:ln w="19050">
            <a:solidFill>
              <a:schemeClr val="accent1"/>
            </a:solidFill>
          </a:ln>
        </p:spPr>
      </p:pic>
      <p:sp>
        <p:nvSpPr>
          <p:cNvPr id="4" name="Oval 3"/>
          <p:cNvSpPr/>
          <p:nvPr/>
        </p:nvSpPr>
        <p:spPr>
          <a:xfrm>
            <a:off x="3176476" y="4191000"/>
            <a:ext cx="938323" cy="80010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510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82000" cy="4572000"/>
          </a:xfrm>
        </p:spPr>
        <p:txBody>
          <a:bodyPr>
            <a:noAutofit/>
          </a:bodyPr>
          <a:lstStyle/>
          <a:p>
            <a:r>
              <a:rPr lang="en-US" sz="2800" dirty="0"/>
              <a:t>Violation of WCC 110.306.35(c), </a:t>
            </a:r>
            <a:r>
              <a:rPr lang="en-US" sz="2800" i="1" dirty="0"/>
              <a:t>Outdoor storage of commercial vehicle(s) on a residentially zoned </a:t>
            </a:r>
            <a:r>
              <a:rPr lang="en-US" sz="2800" i="1" dirty="0" smtClean="0"/>
              <a:t>property </a:t>
            </a:r>
            <a:r>
              <a:rPr lang="en-US" sz="2800" dirty="0" smtClean="0"/>
              <a:t>(semi-trailer)</a:t>
            </a:r>
          </a:p>
          <a:p>
            <a:r>
              <a:rPr lang="en-US" sz="2800" dirty="0"/>
              <a:t>See background section of staff report for a detailed case </a:t>
            </a:r>
            <a:r>
              <a:rPr lang="en-US" sz="2800" dirty="0" smtClean="0"/>
              <a:t>timeline…some highlights:</a:t>
            </a:r>
            <a:endParaRPr lang="en-US" sz="2800" dirty="0"/>
          </a:p>
          <a:p>
            <a:r>
              <a:rPr lang="en-US" sz="2800" dirty="0" smtClean="0"/>
              <a:t>County </a:t>
            </a:r>
            <a:r>
              <a:rPr lang="en-US" sz="2800" dirty="0"/>
              <a:t>commissioner involvement – incorrect information provided by commissioner</a:t>
            </a:r>
          </a:p>
          <a:p>
            <a:r>
              <a:rPr lang="en-US" sz="2800" dirty="0" smtClean="0"/>
              <a:t>Appealed 1</a:t>
            </a:r>
            <a:r>
              <a:rPr lang="en-US" sz="2800" baseline="30000" dirty="0" smtClean="0"/>
              <a:t>st</a:t>
            </a:r>
            <a:r>
              <a:rPr lang="en-US" sz="2800" dirty="0" smtClean="0"/>
              <a:t> Penalty Notice on May 24, 2019; Administrative Hearing held on June 19, 2019</a:t>
            </a:r>
          </a:p>
          <a:p>
            <a:endParaRPr lang="en-US" sz="28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8206788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82000" cy="4572000"/>
          </a:xfrm>
        </p:spPr>
        <p:txBody>
          <a:bodyPr>
            <a:noAutofit/>
          </a:bodyPr>
          <a:lstStyle/>
          <a:p>
            <a:r>
              <a:rPr lang="en-US" sz="2700" dirty="0" smtClean="0"/>
              <a:t>Administrative </a:t>
            </a:r>
            <a:r>
              <a:rPr lang="en-US" sz="2700" dirty="0"/>
              <a:t>Order </a:t>
            </a:r>
            <a:r>
              <a:rPr lang="en-US" sz="2700" dirty="0" smtClean="0"/>
              <a:t>issued requiring:</a:t>
            </a:r>
          </a:p>
          <a:p>
            <a:pPr lvl="1">
              <a:buFont typeface="Arial" panose="020B0604020202020204" pitchFamily="34" charset="0"/>
              <a:buChar char="•"/>
            </a:pPr>
            <a:r>
              <a:rPr lang="en-US" sz="2700" dirty="0" smtClean="0"/>
              <a:t>Legalize placement by obtaining a building permit; or,</a:t>
            </a:r>
          </a:p>
          <a:p>
            <a:pPr lvl="1">
              <a:buFont typeface="Arial" panose="020B0604020202020204" pitchFamily="34" charset="0"/>
              <a:buChar char="•"/>
            </a:pPr>
            <a:r>
              <a:rPr lang="en-US" sz="2700" dirty="0" smtClean="0"/>
              <a:t>Remove commercial </a:t>
            </a:r>
            <a:r>
              <a:rPr lang="en-US" sz="2700" dirty="0"/>
              <a:t>vehicle </a:t>
            </a:r>
            <a:r>
              <a:rPr lang="en-US" sz="2700" dirty="0" smtClean="0"/>
              <a:t>by no </a:t>
            </a:r>
            <a:r>
              <a:rPr lang="en-US" sz="2700" dirty="0"/>
              <a:t>later than </a:t>
            </a:r>
            <a:r>
              <a:rPr lang="en-US" sz="2700" dirty="0" smtClean="0"/>
              <a:t>August 20, 2019</a:t>
            </a:r>
            <a:endParaRPr lang="en-US" sz="2700" dirty="0"/>
          </a:p>
          <a:p>
            <a:r>
              <a:rPr lang="en-US" sz="2700" dirty="0" smtClean="0"/>
              <a:t>Building Permit could not be obtained</a:t>
            </a:r>
          </a:p>
          <a:p>
            <a:r>
              <a:rPr lang="en-US" sz="2700" dirty="0" smtClean="0"/>
              <a:t>Commercial vehicle not removed, but appeal filed on August 20 to the BOA</a:t>
            </a:r>
          </a:p>
          <a:p>
            <a:r>
              <a:rPr lang="en-US" sz="2700" dirty="0" smtClean="0"/>
              <a:t>Proceedings stayed until disposition of BOA appeal hearing</a:t>
            </a:r>
          </a:p>
          <a:p>
            <a:pPr marL="0" indent="0">
              <a:buNone/>
            </a:pPr>
            <a:endParaRPr lang="en-US" sz="27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1281154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648200"/>
          </a:xfrm>
        </p:spPr>
        <p:txBody>
          <a:bodyPr>
            <a:normAutofit/>
          </a:bodyPr>
          <a:lstStyle/>
          <a:p>
            <a:pPr hangingPunct="0"/>
            <a:r>
              <a:rPr lang="en-US" sz="2800" dirty="0" smtClean="0"/>
              <a:t>WCC </a:t>
            </a:r>
            <a:r>
              <a:rPr lang="en-US" sz="2800" dirty="0"/>
              <a:t>Section 110.306.35(c) </a:t>
            </a:r>
            <a:r>
              <a:rPr lang="en-US" sz="2800" dirty="0" smtClean="0"/>
              <a:t>states that no </a:t>
            </a:r>
            <a:r>
              <a:rPr lang="en-US" sz="2800" dirty="0"/>
              <a:t>storage of commercial vehicles shall be allowed on any residentially zoned parcel, unless specifically regulated in </a:t>
            </a:r>
            <a:r>
              <a:rPr lang="en-US" sz="2800" dirty="0" smtClean="0"/>
              <a:t>another section of the code</a:t>
            </a:r>
            <a:endParaRPr lang="en-US" sz="2800" dirty="0"/>
          </a:p>
          <a:p>
            <a:r>
              <a:rPr lang="en-US" sz="2700" dirty="0"/>
              <a:t>The 1 acre property </a:t>
            </a:r>
            <a:r>
              <a:rPr lang="en-US" sz="2700" dirty="0" smtClean="0"/>
              <a:t>zoned </a:t>
            </a:r>
            <a:r>
              <a:rPr lang="en-US" sz="2700" dirty="0"/>
              <a:t>LDS </a:t>
            </a:r>
            <a:r>
              <a:rPr lang="en-US" sz="2700" dirty="0" smtClean="0"/>
              <a:t>is classified </a:t>
            </a:r>
            <a:r>
              <a:rPr lang="en-US" sz="2700" dirty="0"/>
              <a:t>as a residentially zoned </a:t>
            </a:r>
            <a:r>
              <a:rPr lang="en-US" sz="2700" dirty="0" smtClean="0"/>
              <a:t>property</a:t>
            </a:r>
          </a:p>
          <a:p>
            <a:r>
              <a:rPr lang="en-US" sz="2700" dirty="0" smtClean="0"/>
              <a:t>The subject vehicle is a commercial </a:t>
            </a:r>
            <a:r>
              <a:rPr lang="en-US" sz="2700" dirty="0"/>
              <a:t>vehicle </a:t>
            </a:r>
            <a:r>
              <a:rPr lang="en-US" sz="2700" dirty="0" smtClean="0"/>
              <a:t>based on the definition provided by WCC 110.306.35(c)(1)</a:t>
            </a:r>
          </a:p>
          <a:p>
            <a:r>
              <a:rPr lang="en-US" sz="2700" dirty="0" smtClean="0"/>
              <a:t>Exceptions to the storage of commercial vehicles are not applicable (e.g., not an RV)</a:t>
            </a:r>
            <a:endParaRPr lang="en-US" sz="2700" dirty="0"/>
          </a:p>
          <a:p>
            <a:endParaRPr lang="en-US" sz="2700" dirty="0"/>
          </a:p>
        </p:txBody>
      </p:sp>
    </p:spTree>
    <p:extLst>
      <p:ext uri="{BB962C8B-B14F-4D97-AF65-F5344CB8AC3E}">
        <p14:creationId xmlns:p14="http://schemas.microsoft.com/office/powerpoint/2010/main" val="12210526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066800"/>
            <a:ext cx="8229600" cy="2144389"/>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99" y="3300454"/>
            <a:ext cx="7582773" cy="3100346"/>
          </a:xfrm>
          <a:prstGeom prst="rect">
            <a:avLst/>
          </a:prstGeom>
          <a:noFill/>
          <a:ln w="190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 name="Rectangle 1"/>
          <p:cNvSpPr/>
          <p:nvPr/>
        </p:nvSpPr>
        <p:spPr>
          <a:xfrm>
            <a:off x="1752600" y="2743200"/>
            <a:ext cx="1219200" cy="22860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31596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648200"/>
          </a:xfrm>
        </p:spPr>
        <p:txBody>
          <a:bodyPr>
            <a:normAutofit/>
          </a:bodyPr>
          <a:lstStyle/>
          <a:p>
            <a:pPr hangingPunct="0"/>
            <a:r>
              <a:rPr lang="en-US" sz="2700" dirty="0"/>
              <a:t>The appellant </a:t>
            </a:r>
            <a:r>
              <a:rPr lang="en-US" sz="2700" dirty="0" smtClean="0"/>
              <a:t>has not disputed the subject vehicle was purchased as a semi-trailer and towed to site</a:t>
            </a:r>
          </a:p>
          <a:p>
            <a:pPr hangingPunct="0"/>
            <a:r>
              <a:rPr lang="en-US" sz="2700" dirty="0" smtClean="0"/>
              <a:t>Rather, they have contended that they are allowed to have the semi-trailer based on approval from their county commissioner representing the area</a:t>
            </a:r>
          </a:p>
          <a:p>
            <a:pPr hangingPunct="0"/>
            <a:r>
              <a:rPr lang="en-US" sz="2700" dirty="0" smtClean="0"/>
              <a:t>Staff repeatedly informed the appellants this information was incorrect</a:t>
            </a:r>
          </a:p>
          <a:p>
            <a:pPr hangingPunct="0"/>
            <a:r>
              <a:rPr lang="en-US" sz="2700" dirty="0" smtClean="0"/>
              <a:t>The Administrative Hearing Officer, at hearing, also confirmed that a single county commissioner cannot make law and the semi-trailer violates adopted code  </a:t>
            </a:r>
            <a:endParaRPr lang="en-US" sz="2700" dirty="0"/>
          </a:p>
        </p:txBody>
      </p:sp>
    </p:spTree>
    <p:extLst>
      <p:ext uri="{BB962C8B-B14F-4D97-AF65-F5344CB8AC3E}">
        <p14:creationId xmlns:p14="http://schemas.microsoft.com/office/powerpoint/2010/main" val="3056149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990600"/>
            <a:ext cx="8229600" cy="4800600"/>
          </a:xfrm>
        </p:spPr>
        <p:txBody>
          <a:bodyPr>
            <a:noAutofit/>
          </a:bodyPr>
          <a:lstStyle/>
          <a:p>
            <a:pPr hangingPunct="0"/>
            <a:r>
              <a:rPr lang="en-US" sz="2700" dirty="0" smtClean="0"/>
              <a:t>The appellants then argued that the semi-trailer is no different than a cargo container </a:t>
            </a:r>
            <a:r>
              <a:rPr lang="en-US" sz="2700" dirty="0"/>
              <a:t>and </a:t>
            </a:r>
            <a:r>
              <a:rPr lang="en-US" sz="2700" dirty="0" smtClean="0"/>
              <a:t>therefore should </a:t>
            </a:r>
            <a:r>
              <a:rPr lang="en-US" sz="2700" dirty="0"/>
              <a:t>be </a:t>
            </a:r>
            <a:r>
              <a:rPr lang="en-US" sz="2700" dirty="0" smtClean="0"/>
              <a:t>allowed as an accessory use</a:t>
            </a:r>
          </a:p>
          <a:p>
            <a:pPr hangingPunct="0"/>
            <a:r>
              <a:rPr lang="en-US" sz="2700" dirty="0" smtClean="0"/>
              <a:t>But WCC has a very specific definition for a cargo container</a:t>
            </a:r>
          </a:p>
          <a:p>
            <a:pPr hangingPunct="0"/>
            <a:r>
              <a:rPr lang="en-US" sz="2700" dirty="0" smtClean="0"/>
              <a:t>The subject vehicle/semi-trailer does not meet that definition (regardless of whether or not the wheels are removed)</a:t>
            </a:r>
          </a:p>
          <a:p>
            <a:pPr hangingPunct="0"/>
            <a:r>
              <a:rPr lang="en-US" sz="2700" dirty="0" smtClean="0"/>
              <a:t>The semi-trailer has very different construction than a cargo container and was designed for “in-tow trailer” highway use</a:t>
            </a:r>
          </a:p>
        </p:txBody>
      </p:sp>
    </p:spTree>
    <p:extLst>
      <p:ext uri="{BB962C8B-B14F-4D97-AF65-F5344CB8AC3E}">
        <p14:creationId xmlns:p14="http://schemas.microsoft.com/office/powerpoint/2010/main" val="38731629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hangingPunct="0"/>
            <a:r>
              <a:rPr lang="en-US" sz="2700" u="sng" dirty="0"/>
              <a:t>110.902.15 Definitions:</a:t>
            </a:r>
            <a:endParaRPr lang="en-US" sz="2700" dirty="0"/>
          </a:p>
          <a:p>
            <a:pPr marL="0" indent="0">
              <a:buNone/>
            </a:pPr>
            <a:r>
              <a:rPr lang="en-US" sz="2700" dirty="0" smtClean="0"/>
              <a:t>	</a:t>
            </a:r>
            <a:r>
              <a:rPr lang="en-US" sz="2700" u="sng" dirty="0" smtClean="0"/>
              <a:t>Cargo </a:t>
            </a:r>
            <a:r>
              <a:rPr lang="en-US" sz="2700" u="sng" dirty="0"/>
              <a:t>Container.</a:t>
            </a:r>
            <a:r>
              <a:rPr lang="en-US" sz="2700" dirty="0"/>
              <a:t> “Cargo Container” means an </a:t>
            </a:r>
            <a:r>
              <a:rPr lang="en-US" sz="2700" dirty="0" smtClean="0"/>
              <a:t>	Intermodal </a:t>
            </a:r>
            <a:r>
              <a:rPr lang="en-US" sz="2700" dirty="0"/>
              <a:t>Container, Sea-land Container, ISO </a:t>
            </a:r>
            <a:r>
              <a:rPr lang="en-US" sz="2700" dirty="0" smtClean="0"/>
              <a:t>	Container</a:t>
            </a:r>
            <a:r>
              <a:rPr lang="en-US" sz="2700" dirty="0"/>
              <a:t>, or Conex Box that is </a:t>
            </a:r>
            <a:r>
              <a:rPr lang="en-US" sz="2700" dirty="0">
                <a:solidFill>
                  <a:srgbClr val="FF0000"/>
                </a:solidFill>
              </a:rPr>
              <a:t>not designed for </a:t>
            </a:r>
            <a:r>
              <a:rPr lang="en-US" sz="2700" dirty="0" smtClean="0"/>
              <a:t>	</a:t>
            </a:r>
            <a:r>
              <a:rPr lang="en-US" sz="2700" dirty="0" smtClean="0">
                <a:solidFill>
                  <a:srgbClr val="FF0000"/>
                </a:solidFill>
              </a:rPr>
              <a:t>independent </a:t>
            </a:r>
            <a:r>
              <a:rPr lang="en-US" sz="2700" dirty="0">
                <a:solidFill>
                  <a:srgbClr val="FF0000"/>
                </a:solidFill>
              </a:rPr>
              <a:t>or “In-tow Trailer” highway use,</a:t>
            </a:r>
            <a:r>
              <a:rPr lang="en-US" sz="2700" dirty="0"/>
              <a:t> </a:t>
            </a:r>
            <a:r>
              <a:rPr lang="en-US" sz="2700" dirty="0" smtClean="0"/>
              <a:t>	and </a:t>
            </a:r>
            <a:r>
              <a:rPr lang="en-US" sz="2700" dirty="0"/>
              <a:t>that was originally designed and </a:t>
            </a:r>
            <a:r>
              <a:rPr lang="en-US" sz="2700" dirty="0" smtClean="0"/>
              <a:t>	constructed </a:t>
            </a:r>
            <a:r>
              <a:rPr lang="en-US" sz="2700" dirty="0"/>
              <a:t>as a standardized, reusable storage </a:t>
            </a:r>
            <a:r>
              <a:rPr lang="en-US" sz="2700" dirty="0" smtClean="0"/>
              <a:t>	and </a:t>
            </a:r>
            <a:r>
              <a:rPr lang="en-US" sz="2700" dirty="0"/>
              <a:t>shipping vessel to be loaded on a truck, rail </a:t>
            </a:r>
            <a:r>
              <a:rPr lang="en-US" sz="2700" dirty="0" smtClean="0"/>
              <a:t>	car </a:t>
            </a:r>
            <a:r>
              <a:rPr lang="en-US" sz="2700" dirty="0"/>
              <a:t>or ship.</a:t>
            </a:r>
          </a:p>
        </p:txBody>
      </p:sp>
    </p:spTree>
    <p:extLst>
      <p:ext uri="{BB962C8B-B14F-4D97-AF65-F5344CB8AC3E}">
        <p14:creationId xmlns:p14="http://schemas.microsoft.com/office/powerpoint/2010/main" val="9122216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marL="0" indent="0" hangingPunct="0">
              <a:buNone/>
            </a:pPr>
            <a:r>
              <a:rPr lang="en-US" sz="2700" dirty="0" smtClean="0"/>
              <a:t>   </a:t>
            </a:r>
            <a:endParaRPr lang="en-US" sz="2700" dirty="0"/>
          </a:p>
        </p:txBody>
      </p:sp>
      <p:pic>
        <p:nvPicPr>
          <p:cNvPr id="1027" name="Picture 3" descr="Image result for cargo containe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422" y="1143000"/>
            <a:ext cx="4272698" cy="3200400"/>
          </a:xfrm>
          <a:prstGeom prst="rect">
            <a:avLst/>
          </a:prstGeom>
          <a:noFill/>
          <a:ln w="19050">
            <a:solidFill>
              <a:schemeClr val="tx2"/>
            </a:solidFill>
          </a:ln>
          <a:extLst>
            <a:ext uri="{909E8E84-426E-40DD-AFC4-6F175D3DCCD1}">
              <a14:hiddenFill xmlns:a14="http://schemas.microsoft.com/office/drawing/2010/main">
                <a:solidFill>
                  <a:srgbClr val="FFFFFF"/>
                </a:solidFill>
              </a14:hiddenFill>
            </a:ext>
          </a:extLst>
        </p:spPr>
      </p:pic>
      <p:sp>
        <p:nvSpPr>
          <p:cNvPr id="2" name="AutoShape 5" descr="Image result for cargo container">
            <a:hlinkClick r:id="rId4"/>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7" descr="Image result for cargo container">
            <a:hlinkClick r:id="rId4"/>
          </p:cNvPr>
          <p:cNvSpPr>
            <a:spLocks noChangeAspect="1" noChangeArrowheads="1"/>
          </p:cNvSpPr>
          <p:nvPr/>
        </p:nvSpPr>
        <p:spPr bwMode="auto">
          <a:xfrm>
            <a:off x="244475"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9" descr="Image result for cargo container">
            <a:hlinkClick r:id="rId4"/>
          </p:cNvPr>
          <p:cNvSpPr>
            <a:spLocks noChangeAspect="1" noChangeArrowheads="1"/>
          </p:cNvSpPr>
          <p:nvPr/>
        </p:nvSpPr>
        <p:spPr bwMode="auto">
          <a:xfrm>
            <a:off x="396875"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1" descr="Image result for cargo container">
            <a:hlinkClick r:id="rId5"/>
          </p:cNvPr>
          <p:cNvSpPr>
            <a:spLocks noChangeAspect="1" noChangeArrowheads="1"/>
          </p:cNvSpPr>
          <p:nvPr/>
        </p:nvSpPr>
        <p:spPr bwMode="auto">
          <a:xfrm>
            <a:off x="549275"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6" name="Picture 12" descr="C:\Users\CGiesinger\Desktop\car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4400" y="2438400"/>
            <a:ext cx="4183685" cy="3133725"/>
          </a:xfrm>
          <a:prstGeom prst="rect">
            <a:avLst/>
          </a:prstGeom>
          <a:noFill/>
          <a:ln w="19050">
            <a:solidFill>
              <a:schemeClr val="tx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0667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marL="0" indent="0" hangingPunct="0">
              <a:buNone/>
            </a:pPr>
            <a:r>
              <a:rPr lang="en-US" sz="2700" dirty="0" smtClean="0"/>
              <a:t>   </a:t>
            </a:r>
            <a:endParaRPr lang="en-US" sz="2700" dirty="0"/>
          </a:p>
        </p:txBody>
      </p:sp>
      <p:sp>
        <p:nvSpPr>
          <p:cNvPr id="2" name="AutoShape 5" descr="Image result for cargo container">
            <a:hlinkClick r:id="rId2"/>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7" descr="Image result for cargo container">
            <a:hlinkClick r:id="rId2"/>
          </p:cNvPr>
          <p:cNvSpPr>
            <a:spLocks noChangeAspect="1" noChangeArrowheads="1"/>
          </p:cNvSpPr>
          <p:nvPr/>
        </p:nvSpPr>
        <p:spPr bwMode="auto">
          <a:xfrm>
            <a:off x="244475"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9" descr="Image result for cargo container">
            <a:hlinkClick r:id="rId2"/>
          </p:cNvPr>
          <p:cNvSpPr>
            <a:spLocks noChangeAspect="1" noChangeArrowheads="1"/>
          </p:cNvSpPr>
          <p:nvPr/>
        </p:nvSpPr>
        <p:spPr bwMode="auto">
          <a:xfrm>
            <a:off x="396875"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1" descr="Image result for cargo container">
            <a:hlinkClick r:id="rId3"/>
          </p:cNvPr>
          <p:cNvSpPr>
            <a:spLocks noChangeAspect="1" noChangeArrowheads="1"/>
          </p:cNvSpPr>
          <p:nvPr/>
        </p:nvSpPr>
        <p:spPr bwMode="auto">
          <a:xfrm>
            <a:off x="549275"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3" descr="Image result for semi trailer">
            <a:hlinkClick r:id="rId4"/>
          </p:cNvPr>
          <p:cNvSpPr>
            <a:spLocks noChangeAspect="1" noChangeArrowheads="1"/>
          </p:cNvSpPr>
          <p:nvPr/>
        </p:nvSpPr>
        <p:spPr bwMode="auto">
          <a:xfrm>
            <a:off x="701675" y="609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C:\Users\CGiesinger\Desktop\trailer.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3733800"/>
            <a:ext cx="5310188" cy="2124075"/>
          </a:xfrm>
          <a:prstGeom prst="rect">
            <a:avLst/>
          </a:prstGeom>
          <a:noFill/>
          <a:ln w="19050">
            <a:solidFill>
              <a:schemeClr val="tx2"/>
            </a:solidFill>
          </a:ln>
          <a:extLst>
            <a:ext uri="{909E8E84-426E-40DD-AFC4-6F175D3DCCD1}">
              <a14:hiddenFill xmlns:a14="http://schemas.microsoft.com/office/drawing/2010/main">
                <a:solidFill>
                  <a:srgbClr val="FFFFFF"/>
                </a:solidFill>
              </a14:hiddenFill>
            </a:ext>
          </a:extLst>
        </p:spPr>
      </p:pic>
      <p:pic>
        <p:nvPicPr>
          <p:cNvPr id="2054" name="Picture 6" descr="Image result for semi trailer">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2702" y="1066800"/>
            <a:ext cx="5034643" cy="2819400"/>
          </a:xfrm>
          <a:prstGeom prst="rect">
            <a:avLst/>
          </a:prstGeom>
          <a:noFill/>
          <a:ln w="19050">
            <a:solidFill>
              <a:schemeClr val="tx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379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marL="0" indent="0" hangingPunct="0">
              <a:buNone/>
            </a:pPr>
            <a:r>
              <a:rPr lang="en-US" sz="2700" dirty="0" smtClean="0"/>
              <a:t>   </a:t>
            </a:r>
            <a:endParaRPr lang="en-US" sz="2700" dirty="0"/>
          </a:p>
        </p:txBody>
      </p:sp>
      <p:sp>
        <p:nvSpPr>
          <p:cNvPr id="2" name="AutoShape 5" descr="Image result for cargo container">
            <a:hlinkClick r:id="rId2"/>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7" descr="Image result for cargo container">
            <a:hlinkClick r:id="rId2"/>
          </p:cNvPr>
          <p:cNvSpPr>
            <a:spLocks noChangeAspect="1" noChangeArrowheads="1"/>
          </p:cNvSpPr>
          <p:nvPr/>
        </p:nvSpPr>
        <p:spPr bwMode="auto">
          <a:xfrm>
            <a:off x="244475"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9" descr="Image result for cargo container">
            <a:hlinkClick r:id="rId2"/>
          </p:cNvPr>
          <p:cNvSpPr>
            <a:spLocks noChangeAspect="1" noChangeArrowheads="1"/>
          </p:cNvSpPr>
          <p:nvPr/>
        </p:nvSpPr>
        <p:spPr bwMode="auto">
          <a:xfrm>
            <a:off x="396875"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1" descr="Image result for cargo container">
            <a:hlinkClick r:id="rId3"/>
          </p:cNvPr>
          <p:cNvSpPr>
            <a:spLocks noChangeAspect="1" noChangeArrowheads="1"/>
          </p:cNvSpPr>
          <p:nvPr/>
        </p:nvSpPr>
        <p:spPr bwMode="auto">
          <a:xfrm>
            <a:off x="549275"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568" y="1066800"/>
            <a:ext cx="4876800" cy="3657600"/>
          </a:xfrm>
          <a:prstGeom prst="rect">
            <a:avLst/>
          </a:prstGeom>
          <a:ln w="19050">
            <a:solidFill>
              <a:schemeClr val="tx2"/>
            </a:solidFill>
          </a:ln>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0084" y="2819400"/>
            <a:ext cx="3962400" cy="2971800"/>
          </a:xfrm>
          <a:prstGeom prst="rect">
            <a:avLst/>
          </a:prstGeom>
          <a:ln w="19050">
            <a:solidFill>
              <a:schemeClr val="tx2"/>
            </a:solidFill>
          </a:ln>
        </p:spPr>
      </p:pic>
    </p:spTree>
    <p:extLst>
      <p:ext uri="{BB962C8B-B14F-4D97-AF65-F5344CB8AC3E}">
        <p14:creationId xmlns:p14="http://schemas.microsoft.com/office/powerpoint/2010/main" val="14864455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marL="0" indent="0" hangingPunct="0">
              <a:buNone/>
            </a:pPr>
            <a:r>
              <a:rPr lang="en-US" sz="2700" dirty="0" smtClean="0"/>
              <a:t>   </a:t>
            </a:r>
            <a:endParaRPr lang="en-US" sz="2700" dirty="0"/>
          </a:p>
        </p:txBody>
      </p:sp>
      <p:sp>
        <p:nvSpPr>
          <p:cNvPr id="2" name="AutoShape 5" descr="Image result for cargo container">
            <a:hlinkClick r:id="rId2"/>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7" descr="Image result for cargo container">
            <a:hlinkClick r:id="rId2"/>
          </p:cNvPr>
          <p:cNvSpPr>
            <a:spLocks noChangeAspect="1" noChangeArrowheads="1"/>
          </p:cNvSpPr>
          <p:nvPr/>
        </p:nvSpPr>
        <p:spPr bwMode="auto">
          <a:xfrm>
            <a:off x="244475"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9" descr="Image result for cargo container">
            <a:hlinkClick r:id="rId2"/>
          </p:cNvPr>
          <p:cNvSpPr>
            <a:spLocks noChangeAspect="1" noChangeArrowheads="1"/>
          </p:cNvSpPr>
          <p:nvPr/>
        </p:nvSpPr>
        <p:spPr bwMode="auto">
          <a:xfrm>
            <a:off x="396875" y="304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1" descr="Image result for cargo container">
            <a:hlinkClick r:id="rId3"/>
          </p:cNvPr>
          <p:cNvSpPr>
            <a:spLocks noChangeAspect="1" noChangeArrowheads="1"/>
          </p:cNvSpPr>
          <p:nvPr/>
        </p:nvSpPr>
        <p:spPr bwMode="auto">
          <a:xfrm>
            <a:off x="549275" y="457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796" y="1066800"/>
            <a:ext cx="4876800" cy="3657600"/>
          </a:xfrm>
          <a:prstGeom prst="rect">
            <a:avLst/>
          </a:prstGeom>
          <a:ln w="19050">
            <a:solidFill>
              <a:schemeClr val="tx2"/>
            </a:solidFill>
          </a:ln>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5400" y="2819400"/>
            <a:ext cx="3962400" cy="2971800"/>
          </a:xfrm>
          <a:prstGeom prst="rect">
            <a:avLst/>
          </a:prstGeom>
          <a:ln w="19050">
            <a:solidFill>
              <a:schemeClr val="tx2"/>
            </a:solidFill>
          </a:ln>
        </p:spPr>
      </p:pic>
    </p:spTree>
    <p:extLst>
      <p:ext uri="{BB962C8B-B14F-4D97-AF65-F5344CB8AC3E}">
        <p14:creationId xmlns:p14="http://schemas.microsoft.com/office/powerpoint/2010/main" val="35626912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and CAB</a:t>
            </a:r>
            <a:endParaRPr lang="en-US" dirty="0"/>
          </a:p>
        </p:txBody>
      </p:sp>
      <p:sp>
        <p:nvSpPr>
          <p:cNvPr id="4" name="Content Placeholder 3"/>
          <p:cNvSpPr>
            <a:spLocks noGrp="1"/>
          </p:cNvSpPr>
          <p:nvPr>
            <p:ph idx="1"/>
          </p:nvPr>
        </p:nvSpPr>
        <p:spPr/>
        <p:txBody>
          <a:bodyPr>
            <a:normAutofit/>
          </a:bodyPr>
          <a:lstStyle/>
          <a:p>
            <a:r>
              <a:rPr lang="en-US" sz="2700" dirty="0" smtClean="0"/>
              <a:t>Public notice is not required as part of an administrative enforcement action</a:t>
            </a:r>
          </a:p>
          <a:p>
            <a:r>
              <a:rPr lang="en-US" sz="2700" dirty="0" smtClean="0"/>
              <a:t>Only noticing requirement is to notice the violator / appellant and provide due process</a:t>
            </a:r>
          </a:p>
          <a:p>
            <a:r>
              <a:rPr lang="en-US" sz="2700" dirty="0" smtClean="0"/>
              <a:t>The appellant has been provided notice and due process as required by Chapter 125</a:t>
            </a:r>
            <a:endParaRPr lang="en-US" sz="2700" dirty="0"/>
          </a:p>
          <a:p>
            <a:r>
              <a:rPr lang="en-US" sz="2700" dirty="0" smtClean="0"/>
              <a:t>CAB </a:t>
            </a:r>
            <a:r>
              <a:rPr lang="en-US" sz="2700" dirty="0"/>
              <a:t>review and/or input is not part of an administrative enforcement action</a:t>
            </a:r>
          </a:p>
          <a:p>
            <a:endParaRPr lang="en-US" sz="2700" dirty="0"/>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sz="2700" dirty="0" smtClean="0"/>
              <a:t>No other agencies have been involved in this administrative enforcement action</a:t>
            </a:r>
            <a:endParaRPr lang="en-US" sz="2700" dirty="0"/>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162800" cy="838200"/>
          </a:xfrm>
        </p:spPr>
        <p:txBody>
          <a:bodyPr/>
          <a:lstStyle/>
          <a:p>
            <a:r>
              <a:rPr lang="en-US" sz="4000" dirty="0" smtClean="0"/>
              <a:t>Findings</a:t>
            </a:r>
            <a:endParaRPr lang="en-US" sz="4000" dirty="0"/>
          </a:p>
        </p:txBody>
      </p:sp>
      <p:sp>
        <p:nvSpPr>
          <p:cNvPr id="4" name="Content Placeholder 3"/>
          <p:cNvSpPr>
            <a:spLocks noGrp="1"/>
          </p:cNvSpPr>
          <p:nvPr>
            <p:ph idx="1"/>
          </p:nvPr>
        </p:nvSpPr>
        <p:spPr>
          <a:xfrm>
            <a:off x="533400" y="1143000"/>
            <a:ext cx="8229600" cy="4648200"/>
          </a:xfrm>
        </p:spPr>
        <p:txBody>
          <a:bodyPr>
            <a:noAutofit/>
          </a:bodyPr>
          <a:lstStyle/>
          <a:p>
            <a:pPr hangingPunct="0"/>
            <a:r>
              <a:rPr lang="en-US" sz="2700" dirty="0" smtClean="0"/>
              <a:t>The BOA is not required to make specific findings in reaching a decision on this appeal</a:t>
            </a:r>
          </a:p>
          <a:p>
            <a:pPr hangingPunct="0"/>
            <a:r>
              <a:rPr lang="en-US" sz="2700" dirty="0" smtClean="0"/>
              <a:t>Public record and body of evidence is sufficient</a:t>
            </a:r>
          </a:p>
          <a:p>
            <a:pPr hangingPunct="0"/>
            <a:r>
              <a:rPr lang="en-US" sz="2700" dirty="0" smtClean="0"/>
              <a:t>A written order of the BOA’s </a:t>
            </a:r>
            <a:r>
              <a:rPr lang="en-US" sz="2700" dirty="0"/>
              <a:t>decision </a:t>
            </a:r>
            <a:r>
              <a:rPr lang="en-US" sz="2700" dirty="0" smtClean="0"/>
              <a:t>will </a:t>
            </a:r>
            <a:r>
              <a:rPr lang="en-US" sz="2700" dirty="0"/>
              <a:t>be prepared, executed by the </a:t>
            </a:r>
            <a:r>
              <a:rPr lang="en-US" sz="2700" dirty="0" smtClean="0"/>
              <a:t>BOA Chair</a:t>
            </a:r>
            <a:r>
              <a:rPr lang="en-US" sz="2700" dirty="0"/>
              <a:t>, and filed with the Secretary of the </a:t>
            </a:r>
            <a:r>
              <a:rPr lang="en-US" sz="2700" dirty="0" smtClean="0"/>
              <a:t>BOA</a:t>
            </a:r>
          </a:p>
          <a:p>
            <a:pPr hangingPunct="0"/>
            <a:r>
              <a:rPr lang="en-US" sz="2700" dirty="0"/>
              <a:t>A</a:t>
            </a:r>
            <a:r>
              <a:rPr lang="en-US" sz="2700" dirty="0" smtClean="0"/>
              <a:t> </a:t>
            </a:r>
            <a:r>
              <a:rPr lang="en-US" sz="2700" dirty="0"/>
              <a:t>copy of the order </a:t>
            </a:r>
            <a:r>
              <a:rPr lang="en-US" sz="2700" dirty="0" smtClean="0"/>
              <a:t>is </a:t>
            </a:r>
            <a:r>
              <a:rPr lang="en-US" sz="2700" dirty="0"/>
              <a:t>served on the </a:t>
            </a:r>
            <a:r>
              <a:rPr lang="en-US" sz="2700" dirty="0" smtClean="0"/>
              <a:t>appellant</a:t>
            </a:r>
          </a:p>
          <a:p>
            <a:pPr hangingPunct="0"/>
            <a:r>
              <a:rPr lang="en-US" sz="2700" dirty="0" smtClean="0"/>
              <a:t>If the appeal is denied, the BOA should include in the written order / decision a compliance plan (e.g. remove the vehicle by x date)   </a:t>
            </a:r>
            <a:endParaRPr lang="en-US" sz="2700" dirty="0"/>
          </a:p>
        </p:txBody>
      </p:sp>
    </p:spTree>
    <p:extLst>
      <p:ext uri="{BB962C8B-B14F-4D97-AF65-F5344CB8AC3E}">
        <p14:creationId xmlns:p14="http://schemas.microsoft.com/office/powerpoint/2010/main" val="37990015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533400" y="1143000"/>
            <a:ext cx="8229600" cy="4572000"/>
          </a:xfrm>
        </p:spPr>
        <p:txBody>
          <a:bodyPr>
            <a:normAutofit fontScale="92500" lnSpcReduction="20000"/>
          </a:bodyPr>
          <a:lstStyle/>
          <a:p>
            <a:pPr marL="0" indent="0">
              <a:lnSpc>
                <a:spcPct val="120000"/>
              </a:lnSpc>
              <a:buNone/>
            </a:pPr>
            <a:r>
              <a:rPr lang="en-US" sz="2800" dirty="0"/>
              <a:t>I move that, after giving reasoned consideration to the information contained in the staff report and information received during the public hearing, the Washoe County Board of Adjustment deny this appeal and uphold the decision of the administrative hearing officer that the appellant violated WCC Section 110.306.35(c), </a:t>
            </a:r>
            <a:r>
              <a:rPr lang="en-US" sz="2800" i="1" dirty="0"/>
              <a:t>Outdoor storage of commercial vehicle(s) on a residentially zoned property</a:t>
            </a:r>
            <a:r>
              <a:rPr lang="en-US" sz="2800" dirty="0"/>
              <a:t>; and, authorize the Chair of the Board of Adjustment to prepare a written order of the decision and file it with the Secretary of the Board of Adjustment, a copy of which shall be served to the appellant.</a:t>
            </a:r>
            <a:endParaRPr lang="en-US" sz="2700"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Appeal Process</a:t>
            </a:r>
            <a:endParaRPr lang="en-US" dirty="0"/>
          </a:p>
        </p:txBody>
      </p:sp>
      <p:sp>
        <p:nvSpPr>
          <p:cNvPr id="4" name="Content Placeholder 3"/>
          <p:cNvSpPr>
            <a:spLocks noGrp="1"/>
          </p:cNvSpPr>
          <p:nvPr>
            <p:ph idx="1"/>
          </p:nvPr>
        </p:nvSpPr>
        <p:spPr>
          <a:xfrm>
            <a:off x="533400" y="1143000"/>
            <a:ext cx="8229600" cy="4572000"/>
          </a:xfrm>
        </p:spPr>
        <p:txBody>
          <a:bodyPr>
            <a:normAutofit fontScale="92500"/>
          </a:bodyPr>
          <a:lstStyle/>
          <a:p>
            <a:pPr marL="0" indent="0">
              <a:lnSpc>
                <a:spcPct val="120000"/>
              </a:lnSpc>
              <a:buNone/>
            </a:pPr>
            <a:r>
              <a:rPr lang="en-US" sz="2800" dirty="0"/>
              <a:t>The appellant has the right to appeal the written order by filing a petition for judicial review in the Second Judicial District Court for the State of Nevada within 25 days from the date the order is mailed to the appellant.  Per WCC Section 110.910.15(</a:t>
            </a:r>
            <a:r>
              <a:rPr lang="en-US" sz="2800" dirty="0" err="1"/>
              <a:t>i</a:t>
            </a:r>
            <a:r>
              <a:rPr lang="en-US" sz="2800" dirty="0"/>
              <a:t>)(6), when a petition for judicial review is filed, the court rules shall govern the proceeding and the requested judicial review is in lieu of an appeal to the Board of County Commissioners as authorized by NRS 278.310(3)(b).</a:t>
            </a:r>
            <a:endParaRPr lang="en-US" sz="2700" dirty="0"/>
          </a:p>
        </p:txBody>
      </p:sp>
    </p:spTree>
    <p:extLst>
      <p:ext uri="{BB962C8B-B14F-4D97-AF65-F5344CB8AC3E}">
        <p14:creationId xmlns:p14="http://schemas.microsoft.com/office/powerpoint/2010/main" val="1457964659"/>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a94d8b85-37e1-4d17-8d55-8b7d207932bb"/>
    <ds:schemaRef ds:uri="http://schemas.microsoft.com/office/2006/documentManagement/types"/>
    <ds:schemaRef ds:uri="http://purl.org/dc/elements/1.1/"/>
    <ds:schemaRef ds:uri="http://schemas.microsoft.com/office/2006/metadata/properties"/>
    <ds:schemaRef ds:uri="http://schemas.microsoft.com/sharepoint/v3"/>
    <ds:schemaRef ds:uri="http://purl.org/dc/terms/"/>
    <ds:schemaRef ds:uri="CEA9126C-A9B1-4F4A-855C-DD0F845697D2"/>
    <ds:schemaRef ds:uri="http://schemas.microsoft.com/office/infopath/2007/PartnerControls"/>
    <ds:schemaRef ds:uri="http://schemas.openxmlformats.org/package/2006/metadata/core-properties"/>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3865</TotalTime>
  <Words>901</Words>
  <Application>Microsoft Office PowerPoint</Application>
  <PresentationFormat>On-screen Show (4:3)</PresentationFormat>
  <Paragraphs>79</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PowerPoint_Template_2015</vt:lpstr>
      <vt:lpstr>Washoe County Board of Adjustment</vt:lpstr>
      <vt:lpstr>Background/Overview</vt:lpstr>
      <vt:lpstr>Background/Overview</vt:lpstr>
      <vt:lpstr>PowerPoint Presentation</vt:lpstr>
      <vt:lpstr>Background/Overview</vt:lpstr>
      <vt:lpstr>Background/Overview</vt:lpstr>
      <vt:lpstr>Background/Overview</vt:lpstr>
      <vt:lpstr>Background/Overview</vt:lpstr>
      <vt:lpstr>Background/Overview</vt:lpstr>
      <vt:lpstr>Analysis</vt:lpstr>
      <vt:lpstr>Analysis</vt:lpstr>
      <vt:lpstr>Analysis</vt:lpstr>
      <vt:lpstr>Analysis</vt:lpstr>
      <vt:lpstr>Analysis</vt:lpstr>
      <vt:lpstr>Analysis</vt:lpstr>
      <vt:lpstr>Analysis</vt:lpstr>
      <vt:lpstr>Analysis</vt:lpstr>
      <vt:lpstr>Analysis</vt:lpstr>
      <vt:lpstr>Public Notice and CAB</vt:lpstr>
      <vt:lpstr>Reviewing Agencies</vt:lpstr>
      <vt:lpstr>Findings</vt:lpstr>
      <vt:lpstr>Possible Motion</vt:lpstr>
      <vt:lpstr>Appeal Process</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142</cp:revision>
  <cp:lastPrinted>2014-10-07T22:54:33Z</cp:lastPrinted>
  <dcterms:created xsi:type="dcterms:W3CDTF">2015-09-25T21:46:02Z</dcterms:created>
  <dcterms:modified xsi:type="dcterms:W3CDTF">2019-10-03T19:08:37Z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